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1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8" r:id="rId3"/>
    <p:sldId id="259" r:id="rId5"/>
    <p:sldId id="260" r:id="rId6"/>
    <p:sldId id="261" r:id="rId7"/>
    <p:sldId id="264" r:id="rId8"/>
    <p:sldId id="293" r:id="rId9"/>
    <p:sldId id="277" r:id="rId10"/>
    <p:sldId id="265" r:id="rId11"/>
    <p:sldId id="276" r:id="rId12"/>
    <p:sldId id="267" r:id="rId13"/>
    <p:sldId id="269" r:id="rId14"/>
    <p:sldId id="268" r:id="rId15"/>
    <p:sldId id="279" r:id="rId16"/>
    <p:sldId id="278" r:id="rId17"/>
    <p:sldId id="270" r:id="rId18"/>
    <p:sldId id="288" r:id="rId19"/>
    <p:sldId id="289" r:id="rId20"/>
    <p:sldId id="280" r:id="rId21"/>
    <p:sldId id="273" r:id="rId22"/>
  </p:sldIdLst>
  <p:sldSz cx="12192000" cy="6858000"/>
  <p:notesSz cx="7103745" cy="10234295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DAE0EE"/>
    <a:srgbClr val="A6A8B5"/>
    <a:srgbClr val="EBEEF7"/>
    <a:srgbClr val="D9E2F1"/>
    <a:srgbClr val="B6B9C6"/>
    <a:srgbClr val="AFC1D3"/>
    <a:srgbClr val="754531"/>
    <a:srgbClr val="DAE3F3"/>
    <a:srgbClr val="D8E1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gs" Target="tags/tag9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webp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image" Target="../media/image2.jpeg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.xml"/><Relationship Id="rId3" Type="http://schemas.openxmlformats.org/officeDocument/2006/relationships/image" Target="../media/image11.webp"/><Relationship Id="rId2" Type="http://schemas.openxmlformats.org/officeDocument/2006/relationships/tags" Target="../tags/tag7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tags" Target="../tags/tag8.xml"/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矩形 3"/>
          <p:cNvSpPr/>
          <p:nvPr>
            <p:custDataLst>
              <p:tags r:id="rId2"/>
            </p:custDataLst>
          </p:nvPr>
        </p:nvSpPr>
        <p:spPr>
          <a:xfrm>
            <a:off x="4998720" y="-143510"/>
            <a:ext cx="7251700" cy="7144385"/>
          </a:xfrm>
          <a:prstGeom prst="rect">
            <a:avLst/>
          </a:prstGeom>
          <a:solidFill>
            <a:srgbClr val="B6B9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PA_直角三角形 12"/>
          <p:cNvSpPr/>
          <p:nvPr>
            <p:custDataLst>
              <p:tags r:id="rId3"/>
            </p:custDataLst>
          </p:nvPr>
        </p:nvSpPr>
        <p:spPr>
          <a:xfrm rot="13500000">
            <a:off x="2440305" y="560070"/>
            <a:ext cx="5739130" cy="5739130"/>
          </a:xfrm>
          <a:prstGeom prst="rtTriangle">
            <a:avLst/>
          </a:prstGeom>
          <a:noFill/>
          <a:ln w="254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PA_组合 15"/>
          <p:cNvGrpSpPr/>
          <p:nvPr>
            <p:custDataLst>
              <p:tags r:id="rId4"/>
            </p:custDataLst>
          </p:nvPr>
        </p:nvGrpSpPr>
        <p:grpSpPr>
          <a:xfrm>
            <a:off x="0" y="-141605"/>
            <a:ext cx="8102600" cy="7144385"/>
            <a:chOff x="-916" y="-226"/>
            <a:chExt cx="12760" cy="11251"/>
          </a:xfrm>
        </p:grpSpPr>
        <p:sp>
          <p:nvSpPr>
            <p:cNvPr id="5" name="矩形 4"/>
            <p:cNvSpPr/>
            <p:nvPr/>
          </p:nvSpPr>
          <p:spPr>
            <a:xfrm>
              <a:off x="-916" y="-226"/>
              <a:ext cx="8788" cy="112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直角三角形 11"/>
            <p:cNvSpPr/>
            <p:nvPr/>
          </p:nvSpPr>
          <p:spPr>
            <a:xfrm rot="13500000">
              <a:off x="3782" y="1370"/>
              <a:ext cx="8062" cy="80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PA_菱形 14"/>
          <p:cNvSpPr/>
          <p:nvPr>
            <p:custDataLst>
              <p:tags r:id="rId5"/>
            </p:custDataLst>
          </p:nvPr>
        </p:nvSpPr>
        <p:spPr>
          <a:xfrm>
            <a:off x="5821045" y="414020"/>
            <a:ext cx="6028690" cy="6028690"/>
          </a:xfrm>
          <a:prstGeom prst="diamond">
            <a:avLst/>
          </a:prstGeom>
          <a:noFill/>
          <a:ln w="254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PA_文本框 126"/>
          <p:cNvSpPr txBox="1"/>
          <p:nvPr>
            <p:custDataLst>
              <p:tags r:id="rId6"/>
            </p:custDataLst>
          </p:nvPr>
        </p:nvSpPr>
        <p:spPr>
          <a:xfrm>
            <a:off x="0" y="980440"/>
            <a:ext cx="7113905" cy="14763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altLang="zh-CN" sz="5000">
                <a:solidFill>
                  <a:srgbClr val="A6A8B5"/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charset="-122"/>
                <a:ea typeface="微软雅黑" panose="020B0503020204020204" charset="-122"/>
              </a:rPr>
              <a:t>Python</a:t>
            </a:r>
            <a:r>
              <a:rPr lang="zh-CN" altLang="en-US" sz="5000">
                <a:solidFill>
                  <a:srgbClr val="A6A8B5"/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charset="-122"/>
                <a:ea typeface="微软雅黑" panose="020B0503020204020204" charset="-122"/>
              </a:rPr>
              <a:t>程序语言</a:t>
            </a:r>
            <a:r>
              <a:rPr lang="zh-CN" altLang="en-US" sz="5000">
                <a:solidFill>
                  <a:srgbClr val="A6A8B5"/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charset="-122"/>
                <a:ea typeface="微软雅黑" panose="020B0503020204020204" charset="-122"/>
              </a:rPr>
              <a:t>设计</a:t>
            </a:r>
            <a:endParaRPr lang="zh-CN" altLang="en-US" sz="5000">
              <a:solidFill>
                <a:srgbClr val="A6A8B5"/>
              </a:solidFill>
              <a:effectLst>
                <a:reflection blurRad="6350" stA="53000" endA="300" endPos="35500" dir="5400000" sy="-90000" algn="bl" rotWithShape="0"/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4000"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charset="-122"/>
                <a:ea typeface="微软雅黑" panose="020B0503020204020204" charset="-122"/>
              </a:rPr>
              <a:t>           --Challenging Project</a:t>
            </a:r>
            <a:endParaRPr lang="en-US" altLang="zh-CN" sz="4000">
              <a:solidFill>
                <a:srgbClr val="00B0F0"/>
              </a:solidFill>
              <a:effectLst>
                <a:reflection blurRad="6350" stA="53000" endA="300" endPos="35500" dir="5400000" sy="-90000" algn="bl" rotWithShape="0"/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PA_文本框 17"/>
          <p:cNvSpPr txBox="1"/>
          <p:nvPr>
            <p:custDataLst>
              <p:tags r:id="rId7"/>
            </p:custDataLst>
          </p:nvPr>
        </p:nvSpPr>
        <p:spPr>
          <a:xfrm>
            <a:off x="3472180" y="5382895"/>
            <a:ext cx="49066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12495">
              <a:defRPr/>
            </a:pPr>
            <a:r>
              <a:rPr lang="en-US" altLang="zh-CN" sz="1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r>
              <a:rPr lang="en-US" altLang="zh-CN" sz="2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网络空间安全学院</a:t>
            </a:r>
            <a:r>
              <a:rPr lang="en-US" altLang="zh-CN" sz="2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endParaRPr lang="en-US" altLang="zh-CN" sz="240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defTabSz="912495">
              <a:defRPr/>
            </a:pPr>
            <a:r>
              <a:rPr lang="en-US" altLang="zh-CN" sz="2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</a:t>
            </a:r>
            <a:r>
              <a:rPr lang="zh-CN" altLang="en-US" sz="2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信息安全</a:t>
            </a:r>
            <a:endParaRPr lang="zh-CN" altLang="en-US" sz="240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defTabSz="912495">
              <a:defRPr/>
            </a:pPr>
            <a:r>
              <a:rPr lang="en-US" altLang="zh-CN" sz="2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2212046  </a:t>
            </a:r>
            <a:r>
              <a:rPr lang="zh-CN" altLang="en-US" sz="2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王昱</a:t>
            </a:r>
            <a:endParaRPr lang="zh-CN" altLang="en-US" sz="240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8"/>
          <a:srcRect l="15773" r="16651"/>
          <a:stretch>
            <a:fillRect/>
          </a:stretch>
        </p:blipFill>
        <p:spPr>
          <a:xfrm>
            <a:off x="5885815" y="518160"/>
            <a:ext cx="5899150" cy="5819775"/>
          </a:xfrm>
          <a:prstGeom prst="diamond">
            <a:avLst/>
          </a:prstGeom>
        </p:spPr>
      </p:pic>
      <p:pic>
        <p:nvPicPr>
          <p:cNvPr id="3" name="图片 2" descr="heibailogo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490" y="109855"/>
            <a:ext cx="1969770" cy="70167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2625725"/>
            <a:ext cx="6278880" cy="1938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基于</a:t>
            </a:r>
            <a:r>
              <a:rPr lang="en-US" altLang="zh-CN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BERT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真假新闻检测</a:t>
            </a:r>
            <a:r>
              <a:rPr lang="zh-CN" altLang="en-US"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模型</a:t>
            </a:r>
            <a:endParaRPr lang="zh-CN" altLang="en-US" sz="6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18640" y="4732655"/>
            <a:ext cx="4460240" cy="3905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>
                <a:solidFill>
                  <a:srgbClr val="FF0000"/>
                </a:solidFill>
              </a:rPr>
              <a:t>   </a:t>
            </a:r>
            <a:r>
              <a:rPr lang="zh-CN" altLang="en-US" sz="2400">
                <a:solidFill>
                  <a:srgbClr val="FF0000"/>
                </a:solidFill>
              </a:rPr>
              <a:t>BERT：一切过往， 皆为序章</a:t>
            </a:r>
            <a:endParaRPr lang="zh-CN" altLang="en-US" sz="240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13" grpId="0" bldLvl="0" animBg="1"/>
      <p:bldP spid="15" grpId="0" bldLvl="0" animBg="1"/>
      <p:bldP spid="127" grpId="0" bldLvl="0" animBg="1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2196"/>
          <p:cNvPicPr>
            <a:picLocks noChangeAspect="1"/>
          </p:cNvPicPr>
          <p:nvPr/>
        </p:nvPicPr>
        <p:blipFill>
          <a:blip r:embed="rId1"/>
          <a:srcRect t="22562" r="30505" b="50775"/>
          <a:stretch>
            <a:fillRect/>
          </a:stretch>
        </p:blipFill>
        <p:spPr>
          <a:xfrm>
            <a:off x="0" y="0"/>
            <a:ext cx="12192000" cy="684085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54195" y="-137160"/>
            <a:ext cx="3483610" cy="7005955"/>
          </a:xfrm>
          <a:prstGeom prst="rect">
            <a:avLst/>
          </a:prstGeom>
          <a:solidFill>
            <a:schemeClr val="accent3">
              <a:lumMod val="20000"/>
              <a:lumOff val="8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3155950" y="473075"/>
            <a:ext cx="5913120" cy="5913120"/>
          </a:xfrm>
          <a:prstGeom prst="diamond">
            <a:avLst/>
          </a:prstGeom>
          <a:solidFill>
            <a:schemeClr val="bg1">
              <a:alpha val="73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3366770" y="701040"/>
            <a:ext cx="5457825" cy="5457825"/>
          </a:xfrm>
          <a:prstGeom prst="diamond">
            <a:avLst/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75555" y="1586230"/>
            <a:ext cx="20402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en-US" altLang="zh-CN" sz="4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026535" y="2981325"/>
            <a:ext cx="41382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实验步骤</a:t>
            </a:r>
            <a:endParaRPr lang="zh-CN" altLang="en-US" sz="4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5" grpId="0" bldLvl="0" animBg="1"/>
      <p:bldP spid="14" grpId="0" bldLvl="0" animBg="1"/>
      <p:bldP spid="6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 descr="heibai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970" y="6133465"/>
            <a:ext cx="1299210" cy="462915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775970" y="1290320"/>
            <a:ext cx="8024495" cy="4384675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p>
            <a:pPr algn="r">
              <a:lnSpc>
                <a:spcPct val="120000"/>
              </a:lnSpc>
            </a:pP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r">
              <a:lnSpc>
                <a:spcPct val="120000"/>
              </a:lnSpc>
            </a:pP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r">
              <a:lnSpc>
                <a:spcPct val="120000"/>
              </a:lnSpc>
            </a:pPr>
            <a:endParaRPr lang="zh-CN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8548404" y="4492354"/>
            <a:ext cx="2897592" cy="604673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p>
            <a:pPr algn="l" defTabSz="912495">
              <a:defRPr/>
            </a:pPr>
            <a:endParaRPr lang="zh-CN" altLang="en-US" sz="1400">
              <a:solidFill>
                <a:sysClr val="windowText" lastClr="000000"/>
              </a:solidFill>
            </a:endParaRPr>
          </a:p>
        </p:txBody>
      </p:sp>
      <p:cxnSp>
        <p:nvCxnSpPr>
          <p:cNvPr id="39" name="直接连接符 38"/>
          <p:cNvCxnSpPr/>
          <p:nvPr/>
        </p:nvCxnSpPr>
        <p:spPr>
          <a:xfrm flipV="1">
            <a:off x="718820" y="432435"/>
            <a:ext cx="1995170" cy="698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718820" y="611505"/>
            <a:ext cx="28879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允公允能  日新月异</a:t>
            </a:r>
            <a:endParaRPr lang="zh-CN" altLang="en-US" b="1">
              <a:latin typeface="MingLiU" panose="02020509000000000000" charset="-120"/>
              <a:ea typeface="MingLiU" panose="02020509000000000000" charset="-12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6930" y="1290320"/>
            <a:ext cx="108019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第一步：数据处理</a:t>
            </a:r>
            <a:r>
              <a:rPr lang="en-US" altLang="zh-CN"/>
              <a:t>data_process.py</a:t>
            </a:r>
            <a:endParaRPr lang="zh-CN" altLang="en-US"/>
          </a:p>
          <a:p>
            <a:r>
              <a:rPr lang="zh-CN" altLang="en-US"/>
              <a:t>将数据转化为</a:t>
            </a:r>
            <a:r>
              <a:rPr lang="en-US" altLang="zh-CN"/>
              <a:t>bert</a:t>
            </a:r>
            <a:r>
              <a:rPr lang="zh-CN" altLang="en-US"/>
              <a:t>可以接受的数据输入，</a:t>
            </a:r>
            <a:r>
              <a:rPr lang="en-US" altLang="zh-CN"/>
              <a:t>bert</a:t>
            </a:r>
            <a:r>
              <a:rPr lang="zh-CN" altLang="en-US"/>
              <a:t>的输入</a:t>
            </a:r>
            <a:r>
              <a:rPr lang="en-US" altLang="zh-CN"/>
              <a:t>Embedding</a:t>
            </a:r>
            <a:r>
              <a:rPr lang="zh-CN" altLang="en-US"/>
              <a:t>由</a:t>
            </a:r>
            <a:r>
              <a:rPr lang="en-US" altLang="zh-CN"/>
              <a:t>t</a:t>
            </a:r>
            <a:r>
              <a:rPr lang="zh-CN" altLang="en-US"/>
              <a:t>oken Embedding，Segment Embedding，Position Embedding。</a:t>
            </a:r>
            <a:endParaRPr lang="zh-CN" altLang="en-US"/>
          </a:p>
        </p:txBody>
      </p:sp>
      <p:pic>
        <p:nvPicPr>
          <p:cNvPr id="100" name="图片 99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75970" y="2700655"/>
            <a:ext cx="10862310" cy="30092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 flipV="1">
            <a:off x="718820" y="608330"/>
            <a:ext cx="1995170" cy="698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718820" y="884555"/>
            <a:ext cx="28879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允公允能 日新月异</a:t>
            </a:r>
            <a:endParaRPr lang="zh-CN" altLang="en-US" b="1">
              <a:latin typeface="MingLiU" panose="02020509000000000000" charset="-120"/>
              <a:ea typeface="MingLiU" panose="02020509000000000000" charset="-120"/>
            </a:endParaRPr>
          </a:p>
        </p:txBody>
      </p:sp>
      <p:pic>
        <p:nvPicPr>
          <p:cNvPr id="3" name="图片 2" descr="IMG_2196"/>
          <p:cNvPicPr>
            <a:picLocks noChangeAspect="1"/>
          </p:cNvPicPr>
          <p:nvPr/>
        </p:nvPicPr>
        <p:blipFill>
          <a:blip r:embed="rId1"/>
          <a:srcRect t="22562" r="30505" b="29309"/>
          <a:stretch>
            <a:fillRect/>
          </a:stretch>
        </p:blipFill>
        <p:spPr>
          <a:xfrm>
            <a:off x="8610600" y="-12065"/>
            <a:ext cx="7222490" cy="6870065"/>
          </a:xfrm>
          <a:prstGeom prst="diamond">
            <a:avLst/>
          </a:prstGeom>
        </p:spPr>
      </p:pic>
      <p:pic>
        <p:nvPicPr>
          <p:cNvPr id="8" name="图片 7" descr="heibai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70" y="6133465"/>
            <a:ext cx="1299210" cy="462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62635" y="1471295"/>
            <a:ext cx="7894320" cy="4309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</a:t>
            </a:r>
            <a:r>
              <a:rPr lang="zh-CN" altLang="en-US"/>
              <a:t>步：模型构建</a:t>
            </a:r>
            <a:r>
              <a:rPr lang="en-US" altLang="zh-CN"/>
              <a:t>modeling.py</a:t>
            </a:r>
            <a:endParaRPr lang="en-US" altLang="zh-CN"/>
          </a:p>
          <a:p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将数据输入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bert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模型后，</a:t>
            </a: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使用具有 12 层 Transformer 编码器的预训练 BERT 基础模型构建实际模型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,pooled_output包含 [CLS] token 的 Embedding 向量。对于文本分类任务，使用这个 Embedding 作为分类器的输入就足够了,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分类器输入之后通过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softmax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操作得到对应的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概率。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l="6209" t="6289" r="5126" b="8712"/>
          <a:stretch>
            <a:fillRect/>
          </a:stretch>
        </p:blipFill>
        <p:spPr>
          <a:xfrm>
            <a:off x="1703070" y="3120390"/>
            <a:ext cx="7277100" cy="3340100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 descr="heibai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970" y="6133465"/>
            <a:ext cx="1299210" cy="462915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775970" y="1290320"/>
            <a:ext cx="8024495" cy="4384675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p>
            <a:pPr algn="r">
              <a:lnSpc>
                <a:spcPct val="120000"/>
              </a:lnSpc>
            </a:pP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r">
              <a:lnSpc>
                <a:spcPct val="120000"/>
              </a:lnSpc>
            </a:pP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r">
              <a:lnSpc>
                <a:spcPct val="120000"/>
              </a:lnSpc>
            </a:pPr>
            <a:endParaRPr lang="zh-CN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92455" y="209550"/>
            <a:ext cx="28879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允公允能  日新月异</a:t>
            </a:r>
            <a:endParaRPr lang="zh-CN" altLang="en-US" b="1">
              <a:latin typeface="MingLiU" panose="02020509000000000000" charset="-120"/>
              <a:ea typeface="MingLiU" panose="02020509000000000000" charset="-12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92455" y="716280"/>
            <a:ext cx="7287260" cy="54260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第三步：模型训练</a:t>
            </a:r>
            <a:r>
              <a:rPr lang="en-US" altLang="zh-CN" sz="2000"/>
              <a:t>train_and_eval.py</a:t>
            </a:r>
            <a:endParaRPr lang="en-US" altLang="zh-CN" sz="2000"/>
          </a:p>
          <a:p>
            <a:pPr marL="457200" indent="-4572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使用标准的 PyTorch 训练循环来训练模型，最后通过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train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函数确定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batch_size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和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epochs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。这两个参数会影响到最终模型预测的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效果。</a:t>
            </a:r>
            <a:endParaRPr lang="zh-CN" altLang="en-US" sz="2000">
              <a:latin typeface="Britannic Bold" panose="020B0903060703020204" charset="0"/>
              <a:cs typeface="Britannic Bold" panose="020B0903060703020204" charset="0"/>
            </a:endParaRPr>
          </a:p>
          <a:p>
            <a:pPr indent="0" fontAlgn="auto">
              <a:lnSpc>
                <a:spcPts val="2800"/>
              </a:lnSpc>
              <a:buFont typeface="Arial" panose="020B0604020202020204" pitchFamily="34" charset="0"/>
              <a:buNone/>
            </a:pPr>
            <a:endParaRPr lang="zh-CN" altLang="en-US" sz="2000">
              <a:latin typeface="Britannic Bold" panose="020B0903060703020204" charset="0"/>
              <a:cs typeface="Britannic Bold" panose="020B0903060703020204" charset="0"/>
            </a:endParaRPr>
          </a:p>
          <a:p>
            <a:pPr marL="457200" indent="-4572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通过每轮的数据来调整参数让模型的性能达到最优，最后将训练好的模型储存在model_stu.bin之中供我们调用</a:t>
            </a:r>
            <a:r>
              <a:rPr lang="zh-CN" altLang="en-US">
                <a:latin typeface="Britannic Bold" panose="020B0903060703020204" charset="0"/>
                <a:cs typeface="Britannic Bold" panose="020B0903060703020204" charset="0"/>
              </a:rPr>
              <a:t>。</a:t>
            </a:r>
            <a:endParaRPr lang="zh-CN" altLang="en-US">
              <a:latin typeface="Britannic Bold" panose="020B0903060703020204" charset="0"/>
              <a:cs typeface="Britannic Bold" panose="020B0903060703020204" charset="0"/>
            </a:endParaRPr>
          </a:p>
          <a:p>
            <a:pPr marL="457200" indent="-4572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endParaRPr lang="zh-CN" altLang="en-US">
              <a:latin typeface="Britannic Bold" panose="020B0903060703020204" charset="0"/>
              <a:cs typeface="Britannic Bold" panose="020B0903060703020204" charset="0"/>
            </a:endParaRPr>
          </a:p>
          <a:p>
            <a:pPr marL="457200" indent="-4572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在实验中，通过不断训练，我得出一个规律，在前几个轮次模型的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loss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可能会不稳定，在后续的轮次中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val_loss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不断下降，而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acc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上升的时候，模型的拟合越来越好。当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loss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趋于稳定，我们可以看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acc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是否增大，若增大可以继续训练，当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val_loss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下降的时候说明可能发生过拟合，所以此时停止训练模型的性能较好。</a:t>
            </a:r>
            <a:endParaRPr lang="zh-CN" altLang="en-US" sz="2000">
              <a:latin typeface="Britannic Bold" panose="020B0903060703020204" charset="0"/>
              <a:cs typeface="Britannic Bold" panose="020B0903060703020204" charset="0"/>
            </a:endParaRPr>
          </a:p>
          <a:p>
            <a:pPr marL="457200" indent="-4572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对于batch_size是根据电脑</a:t>
            </a:r>
            <a:r>
              <a:rPr lang="en-US" altLang="zh-CN" sz="2000">
                <a:latin typeface="Britannic Bold" panose="020B0903060703020204" charset="0"/>
                <a:cs typeface="Britannic Bold" panose="020B0903060703020204" charset="0"/>
              </a:rPr>
              <a:t>GPU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占用率，可以提高训练</a:t>
            </a:r>
            <a:r>
              <a:rPr lang="zh-CN" altLang="en-US" sz="2000">
                <a:latin typeface="Britannic Bold" panose="020B0903060703020204" charset="0"/>
                <a:cs typeface="Britannic Bold" panose="020B0903060703020204" charset="0"/>
              </a:rPr>
              <a:t>速度。</a:t>
            </a:r>
            <a:endParaRPr lang="zh-CN" altLang="en-US" sz="2000">
              <a:latin typeface="Britannic Bold" panose="020B0903060703020204" charset="0"/>
              <a:cs typeface="Britannic Bold" panose="020B09030607030202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t="50700" r="60266"/>
          <a:stretch>
            <a:fillRect/>
          </a:stretch>
        </p:blipFill>
        <p:spPr>
          <a:xfrm>
            <a:off x="8174990" y="1598930"/>
            <a:ext cx="3067050" cy="26041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199"/>
          <p:cNvPicPr>
            <a:picLocks noChangeAspect="1"/>
          </p:cNvPicPr>
          <p:nvPr/>
        </p:nvPicPr>
        <p:blipFill>
          <a:blip r:embed="rId1"/>
          <a:srcRect l="22977" r="22723" b="6117"/>
          <a:stretch>
            <a:fillRect/>
          </a:stretch>
        </p:blipFill>
        <p:spPr>
          <a:xfrm>
            <a:off x="3471545" y="-31115"/>
            <a:ext cx="7117080" cy="6921500"/>
          </a:xfrm>
          <a:prstGeom prst="diamond">
            <a:avLst/>
          </a:prstGeom>
        </p:spPr>
      </p:pic>
      <p:pic>
        <p:nvPicPr>
          <p:cNvPr id="2" name="图片 1" descr="IMG_2199"/>
          <p:cNvPicPr>
            <a:picLocks noChangeAspect="1"/>
          </p:cNvPicPr>
          <p:nvPr/>
        </p:nvPicPr>
        <p:blipFill>
          <a:blip r:embed="rId1"/>
          <a:srcRect l="-63" r="47426" b="3848"/>
          <a:stretch>
            <a:fillRect/>
          </a:stretch>
        </p:blipFill>
        <p:spPr>
          <a:xfrm>
            <a:off x="-474980" y="0"/>
            <a:ext cx="6835775" cy="693737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-169718" y="475615"/>
            <a:ext cx="8611373" cy="5918835"/>
            <a:chOff x="-1246" y="2"/>
            <a:chExt cx="15786" cy="10850"/>
          </a:xfrm>
          <a:solidFill>
            <a:schemeClr val="bg1"/>
          </a:solidFill>
        </p:grpSpPr>
        <p:sp>
          <p:nvSpPr>
            <p:cNvPr id="8" name="矩形 7"/>
            <p:cNvSpPr/>
            <p:nvPr/>
          </p:nvSpPr>
          <p:spPr>
            <a:xfrm>
              <a:off x="-1246" y="2"/>
              <a:ext cx="11971" cy="10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直角三角形 8"/>
            <p:cNvSpPr/>
            <p:nvPr/>
          </p:nvSpPr>
          <p:spPr>
            <a:xfrm rot="13500000">
              <a:off x="6864" y="1587"/>
              <a:ext cx="7676" cy="7676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菱形 9"/>
          <p:cNvSpPr/>
          <p:nvPr/>
        </p:nvSpPr>
        <p:spPr>
          <a:xfrm>
            <a:off x="7457440" y="2684780"/>
            <a:ext cx="1467485" cy="1467485"/>
          </a:xfrm>
          <a:prstGeom prst="diamond">
            <a:avLst/>
          </a:prstGeom>
          <a:solidFill>
            <a:srgbClr val="75453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8100000" flipH="1">
            <a:off x="4553585" y="976630"/>
            <a:ext cx="4894580" cy="49009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7" name="图片 16" descr="IMG_2199"/>
          <p:cNvPicPr>
            <a:picLocks noChangeAspect="1"/>
          </p:cNvPicPr>
          <p:nvPr/>
        </p:nvPicPr>
        <p:blipFill>
          <a:blip r:embed="rId1"/>
          <a:srcRect l="14777" t="3443" r="26640" b="2674"/>
          <a:stretch>
            <a:fillRect/>
          </a:stretch>
        </p:blipFill>
        <p:spPr>
          <a:xfrm flipH="1">
            <a:off x="10871200" y="2817495"/>
            <a:ext cx="990600" cy="1208405"/>
          </a:xfrm>
          <a:prstGeom prst="chevron">
            <a:avLst/>
          </a:prstGeom>
        </p:spPr>
      </p:pic>
      <p:pic>
        <p:nvPicPr>
          <p:cNvPr id="18" name="图片 17" descr="11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5565" y="2937510"/>
            <a:ext cx="990600" cy="984885"/>
          </a:xfrm>
          <a:prstGeom prst="rect">
            <a:avLst/>
          </a:prstGeom>
        </p:spPr>
      </p:pic>
      <p:pic>
        <p:nvPicPr>
          <p:cNvPr id="25" name="图片 24" descr="heibai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570" y="6230620"/>
            <a:ext cx="1299210" cy="4629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-49530" y="709930"/>
            <a:ext cx="6181725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ts val="2800"/>
              </a:lnSpc>
            </a:pPr>
            <a:r>
              <a:rPr lang="zh-CN" altLang="en-US"/>
              <a:t>第四步：</a:t>
            </a:r>
            <a:r>
              <a:rPr lang="en-US" altLang="zh-CN"/>
              <a:t>export.py</a:t>
            </a:r>
            <a:r>
              <a:rPr lang="zh-CN" altLang="en-US"/>
              <a:t>模型的预测和输出</a:t>
            </a:r>
            <a:endParaRPr lang="zh-CN" altLang="en-US"/>
          </a:p>
          <a:p>
            <a:pPr indent="0" fontAlgn="auto">
              <a:lnSpc>
                <a:spcPts val="2800"/>
              </a:lnSpc>
            </a:pPr>
            <a:r>
              <a:rPr lang="zh-CN" altLang="en-US"/>
              <a:t>通过调用预训练保存好的模型来预测结果，并且将结果导出到</a:t>
            </a:r>
            <a:r>
              <a:rPr lang="en-US" altLang="zh-CN"/>
              <a:t>csv</a:t>
            </a:r>
            <a:r>
              <a:rPr lang="zh-CN" altLang="en-US"/>
              <a:t>文件中。大体流程如下图所示：</a:t>
            </a:r>
            <a:endParaRPr lang="zh-CN" altLang="en-US"/>
          </a:p>
        </p:txBody>
      </p:sp>
      <p:pic>
        <p:nvPicPr>
          <p:cNvPr id="102" name="图片 101"/>
          <p:cNvPicPr/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-49530" y="1951990"/>
            <a:ext cx="7375525" cy="36137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lum bright="18000" contrast="-24000"/>
          </a:blip>
          <a:srcRect l="45553" b="23111"/>
          <a:stretch>
            <a:fillRect/>
          </a:stretch>
        </p:blipFill>
        <p:spPr>
          <a:xfrm>
            <a:off x="-27940" y="6350"/>
            <a:ext cx="12219940" cy="685228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54195" y="-137160"/>
            <a:ext cx="3483610" cy="7005955"/>
          </a:xfrm>
          <a:prstGeom prst="rect">
            <a:avLst/>
          </a:prstGeom>
          <a:solidFill>
            <a:schemeClr val="accent3">
              <a:lumMod val="20000"/>
              <a:lumOff val="8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3155950" y="473075"/>
            <a:ext cx="5913120" cy="5913120"/>
          </a:xfrm>
          <a:prstGeom prst="diamond">
            <a:avLst/>
          </a:prstGeom>
          <a:solidFill>
            <a:schemeClr val="bg1">
              <a:alpha val="73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3366770" y="701040"/>
            <a:ext cx="5457825" cy="5457825"/>
          </a:xfrm>
          <a:prstGeom prst="diamond">
            <a:avLst/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75555" y="1586230"/>
            <a:ext cx="20402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en-US" altLang="zh-CN" sz="4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012565" y="3105785"/>
            <a:ext cx="41382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实验感想和</a:t>
            </a:r>
            <a:r>
              <a:rPr lang="zh-CN" altLang="en-US" sz="36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总结</a:t>
            </a:r>
            <a:endParaRPr lang="zh-CN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5" grpId="0" bldLvl="0" animBg="1"/>
      <p:bldP spid="14" grpId="0" bldLvl="0" animBg="1"/>
      <p:bldP spid="6" grpId="0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196"/>
          <p:cNvPicPr>
            <a:picLocks noChangeAspect="1"/>
          </p:cNvPicPr>
          <p:nvPr/>
        </p:nvPicPr>
        <p:blipFill>
          <a:blip r:embed="rId1"/>
          <a:srcRect t="22562" r="30505" b="29309"/>
          <a:stretch>
            <a:fillRect/>
          </a:stretch>
        </p:blipFill>
        <p:spPr>
          <a:xfrm>
            <a:off x="8610600" y="-12065"/>
            <a:ext cx="7222490" cy="6870065"/>
          </a:xfrm>
          <a:prstGeom prst="diamond">
            <a:avLst/>
          </a:prstGeom>
        </p:spPr>
      </p:pic>
      <p:pic>
        <p:nvPicPr>
          <p:cNvPr id="8" name="图片 7" descr="heibai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70" y="6133465"/>
            <a:ext cx="1299210" cy="462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3820" y="140970"/>
            <a:ext cx="8336915" cy="45180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预训练：使用大规模的中文语料库对bert模型进行预训练，让它学习中文的语法和语义规律。预训练的过程中，bert模型使用了两个自监督的任务，分别是掩码语言模型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MLM</a:t>
            </a: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和下一句预测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NSP</a:t>
            </a: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。MLM的目的是让模型从上下文中预测被随机遮盖的单词或字，NSP的目的是让模型判断两个句子是否是连续的。</a:t>
            </a:r>
            <a:endParaRPr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微调：使用有标注的序列标注数据集，</a:t>
            </a:r>
            <a:r>
              <a:rPr 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用新的数据集</a:t>
            </a: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对bert模型进行微调，让它适应序列标注的任务。微调的过程中，bert模型需要在最后一层添加一个线性层，将每个单词或字的隐藏状态映射到不同的标签上，得到每个标签的得分，然后用softmax函数转换为概率，选择概率最高的标签作为预测结果。</a:t>
            </a:r>
            <a:endParaRPr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训练：使用训练集的数据，对bert模型进行训练，让它学习序列标注的规则和特征。训练的过程中，bert模型需要使用一个优化器AdamW，来更新模型的参数，使得模型的预测结果和真实标签的差距最小。同时，bert模型还使用</a:t>
            </a:r>
            <a:r>
              <a:rPr 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了</a:t>
            </a: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一个调度器，线性预热调度器，来动态地调整学习率，使得模型能够快速收敛</a:t>
            </a:r>
            <a:r>
              <a:rPr 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，并且后面能够微调。</a:t>
            </a:r>
            <a:endParaRPr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验证：使用验证集的数据，对bert模型进行验证，评估它在序列标注的任务上的性能和准确率。验证的过程中，bert模型需要计算验证集的损失和准确率，以及其他的评价指标，如</a:t>
            </a:r>
            <a:r>
              <a:rPr 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AUC</a:t>
            </a: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值，来衡量模型的好坏。同时，</a:t>
            </a:r>
            <a:r>
              <a:rPr 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我还保存了</a:t>
            </a: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bert模型验证集上表现最好的模型，作为最终的模型。</a:t>
            </a:r>
            <a:endParaRPr lang="en-US" altLang="zh-CN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 flipV="1">
            <a:off x="718820" y="608330"/>
            <a:ext cx="1995170" cy="698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718820" y="884555"/>
            <a:ext cx="28879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允公允能 日新月异</a:t>
            </a:r>
            <a:endParaRPr lang="zh-CN" altLang="en-US" b="1">
              <a:latin typeface="MingLiU" panose="02020509000000000000" charset="-120"/>
              <a:ea typeface="MingLiU" panose="02020509000000000000" charset="-120"/>
            </a:endParaRPr>
          </a:p>
        </p:txBody>
      </p:sp>
      <p:pic>
        <p:nvPicPr>
          <p:cNvPr id="3" name="图片 2" descr="IMG_2196"/>
          <p:cNvPicPr>
            <a:picLocks noChangeAspect="1"/>
          </p:cNvPicPr>
          <p:nvPr/>
        </p:nvPicPr>
        <p:blipFill>
          <a:blip r:embed="rId1"/>
          <a:srcRect t="22562" r="30505" b="29309"/>
          <a:stretch>
            <a:fillRect/>
          </a:stretch>
        </p:blipFill>
        <p:spPr>
          <a:xfrm>
            <a:off x="8610600" y="-12065"/>
            <a:ext cx="7222490" cy="6870065"/>
          </a:xfrm>
          <a:prstGeom prst="diamond">
            <a:avLst/>
          </a:prstGeom>
        </p:spPr>
      </p:pic>
      <p:pic>
        <p:nvPicPr>
          <p:cNvPr id="8" name="图片 7" descr="heibai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70" y="6133465"/>
            <a:ext cx="1299210" cy="462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62635" y="1471295"/>
            <a:ext cx="7894320" cy="4309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ts val="3000"/>
              </a:lnSpc>
            </a:pP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在使用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BERT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之前，我还使用了词向量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+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机器学习的方法来进行预测，但是效果并不如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BERT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模型更好。</a:t>
            </a:r>
            <a:endParaRPr lang="en-US" altLang="zh-CN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 fontAlgn="auto">
              <a:lnSpc>
                <a:spcPts val="3000"/>
              </a:lnSpc>
            </a:pP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对于样本不平衡的问题，我改变了阈值，并且在机器学习方法中使用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class_weight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参数，让模型更倾向于预测训练样本较小的类别，但是后来发现提升并不大。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 fontAlgn="auto">
              <a:lnSpc>
                <a:spcPts val="3000"/>
              </a:lnSpc>
            </a:pP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Pytorch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作为框架。</a:t>
            </a:r>
            <a:r>
              <a:rPr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PyTorch 是一个开源的 Python 机器学习框架，它提供了丰富的工具和库，方便用户进行深度学习模型的构建、训练和部署。</a:t>
            </a:r>
            <a:r>
              <a:rPr 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并且支持在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GPU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进行训练和预测，大大提高了训练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的速度。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 fontAlgn="auto">
              <a:lnSpc>
                <a:spcPts val="3000"/>
              </a:lnSpc>
            </a:pP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其实还遇到很多问题，这里就不一一赘述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 flipV="1">
            <a:off x="718820" y="608330"/>
            <a:ext cx="1995170" cy="698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718820" y="884555"/>
            <a:ext cx="28879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允公允能 日新月异</a:t>
            </a:r>
            <a:endParaRPr lang="zh-CN" altLang="en-US" b="1">
              <a:latin typeface="MingLiU" panose="02020509000000000000" charset="-120"/>
              <a:ea typeface="MingLiU" panose="02020509000000000000" charset="-120"/>
            </a:endParaRPr>
          </a:p>
        </p:txBody>
      </p:sp>
      <p:pic>
        <p:nvPicPr>
          <p:cNvPr id="3" name="图片 2" descr="IMG_2196"/>
          <p:cNvPicPr>
            <a:picLocks noChangeAspect="1"/>
          </p:cNvPicPr>
          <p:nvPr/>
        </p:nvPicPr>
        <p:blipFill>
          <a:blip r:embed="rId1"/>
          <a:srcRect t="22562" r="30505" b="29309"/>
          <a:stretch>
            <a:fillRect/>
          </a:stretch>
        </p:blipFill>
        <p:spPr>
          <a:xfrm>
            <a:off x="8610600" y="-12065"/>
            <a:ext cx="7222490" cy="6870065"/>
          </a:xfrm>
          <a:prstGeom prst="diamond">
            <a:avLst/>
          </a:prstGeom>
        </p:spPr>
      </p:pic>
      <p:pic>
        <p:nvPicPr>
          <p:cNvPr id="8" name="图片 7" descr="heibai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70" y="6133465"/>
            <a:ext cx="1299210" cy="462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62635" y="1471295"/>
            <a:ext cx="7894320" cy="4309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次Python大作业，从一无所知的小白到能够通过查阅资料，自主完成一个机器学习任务，过程是艰难的，但结果是美好。发现问题，解决问题是我在这个过程中不断重复进行的，有时候解决一个问题还需要解决另一个问题，正是在这样的过程我学习到了很多，也收获到了很多，学习能力与信息查找能力得到了很大的提高。同时，我也感受到了Python程序语言的强大之处， Python 配备了大量库和框架供我们使用。在机器学习中，我们不需要用 Python 从头开始整个开发流程，节省了大量的时间。同时，csdn，知乎，github等网站的利用让我的学习过程更加高效。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“拨云见日终有时,一碧万顷醉晴空”。大作业的完成标志着python课程接近尾声，但这门课带给我的影响是深远的，远远没有结束。只要我们有一个正向积极，进取的心，定能克服困难，拨云见日。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-8180" t="2106" r="-6590" b="40415"/>
          <a:stretch>
            <a:fillRect/>
          </a:stretch>
        </p:blipFill>
        <p:spPr>
          <a:xfrm>
            <a:off x="-970280" y="0"/>
            <a:ext cx="13948410" cy="4575175"/>
          </a:xfrm>
          <a:prstGeom prst="rect">
            <a:avLst/>
          </a:prstGeom>
        </p:spPr>
      </p:pic>
      <p:sp>
        <p:nvSpPr>
          <p:cNvPr id="127" name="文本框 126"/>
          <p:cNvSpPr txBox="1"/>
          <p:nvPr/>
        </p:nvSpPr>
        <p:spPr>
          <a:xfrm>
            <a:off x="1214120" y="4938395"/>
            <a:ext cx="5240020" cy="7683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 fontAlgn="auto">
              <a:lnSpc>
                <a:spcPct val="110000"/>
              </a:lnSpc>
            </a:pPr>
            <a:r>
              <a:rPr lang="zh-CN" altLang="en-US" sz="4000">
                <a:solidFill>
                  <a:schemeClr val="accent3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感谢聆听 欢迎指正</a:t>
            </a:r>
            <a:endParaRPr lang="zh-CN" altLang="en-US" sz="4000">
              <a:solidFill>
                <a:schemeClr val="accent3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330440" y="4938395"/>
            <a:ext cx="401701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200000"/>
              </a:lnSpc>
            </a:pPr>
            <a:r>
              <a: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展示者：王昱</a:t>
            </a:r>
            <a:endParaRPr lang="zh-CN" altLang="en-US"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 fontAlgn="auto">
              <a:lnSpc>
                <a:spcPct val="200000"/>
              </a:lnSpc>
            </a:pPr>
            <a:r>
              <a: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学号：</a:t>
            </a:r>
            <a:r>
              <a:rPr lang="en-US" altLang="zh-CN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2212046</a:t>
            </a:r>
            <a:endParaRPr lang="zh-CN" altLang="en-US"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 fontAlgn="auto">
              <a:lnSpc>
                <a:spcPct val="200000"/>
              </a:lnSpc>
            </a:pPr>
            <a:endParaRPr lang="zh-CN" altLang="en-US" sz="16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59815" y="3005455"/>
            <a:ext cx="5547995" cy="307784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bldLvl="0" animBg="1"/>
      <p:bldP spid="18" grpId="0"/>
      <p:bldP spid="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50"/>
          <p:cNvCxnSpPr/>
          <p:nvPr/>
        </p:nvCxnSpPr>
        <p:spPr>
          <a:xfrm>
            <a:off x="386080" y="5673090"/>
            <a:ext cx="10723880" cy="571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sysDot"/>
            <a:tailEnd type="oval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lum bright="18000" contrast="-24000"/>
          </a:blip>
          <a:srcRect b="23111"/>
          <a:stretch>
            <a:fillRect/>
          </a:stretch>
        </p:blipFill>
        <p:spPr>
          <a:xfrm>
            <a:off x="0" y="0"/>
            <a:ext cx="12192000" cy="3722370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386080" y="1117600"/>
            <a:ext cx="5080" cy="4554855"/>
            <a:chOff x="608" y="1760"/>
            <a:chExt cx="8" cy="7173"/>
          </a:xfrm>
        </p:grpSpPr>
        <p:cxnSp>
          <p:nvCxnSpPr>
            <p:cNvPr id="11" name="Straight Connector 21"/>
            <p:cNvCxnSpPr/>
            <p:nvPr/>
          </p:nvCxnSpPr>
          <p:spPr>
            <a:xfrm flipH="1">
              <a:off x="608" y="1760"/>
              <a:ext cx="8" cy="4206"/>
            </a:xfrm>
            <a:prstGeom prst="line">
              <a:avLst/>
            </a:prstGeom>
            <a:ln w="22225">
              <a:solidFill>
                <a:schemeClr val="bg2">
                  <a:lumMod val="9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22"/>
            <p:cNvCxnSpPr/>
            <p:nvPr/>
          </p:nvCxnSpPr>
          <p:spPr>
            <a:xfrm>
              <a:off x="608" y="5919"/>
              <a:ext cx="8" cy="3015"/>
            </a:xfrm>
            <a:prstGeom prst="line">
              <a:avLst/>
            </a:prstGeom>
            <a:ln w="22225">
              <a:solidFill>
                <a:schemeClr val="bg2">
                  <a:lumMod val="9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23"/>
          <p:cNvCxnSpPr/>
          <p:nvPr/>
        </p:nvCxnSpPr>
        <p:spPr>
          <a:xfrm>
            <a:off x="391021" y="1117600"/>
            <a:ext cx="5266401" cy="0"/>
          </a:xfrm>
          <a:prstGeom prst="line">
            <a:avLst/>
          </a:prstGeom>
          <a:ln w="22225">
            <a:solidFill>
              <a:schemeClr val="bg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24"/>
          <p:cNvCxnSpPr/>
          <p:nvPr/>
        </p:nvCxnSpPr>
        <p:spPr>
          <a:xfrm>
            <a:off x="5657420" y="1128889"/>
            <a:ext cx="0" cy="2348088"/>
          </a:xfrm>
          <a:prstGeom prst="line">
            <a:avLst/>
          </a:prstGeom>
          <a:ln w="2222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5"/>
          <p:cNvCxnSpPr/>
          <p:nvPr/>
        </p:nvCxnSpPr>
        <p:spPr>
          <a:xfrm flipH="1" flipV="1">
            <a:off x="1381067" y="3476979"/>
            <a:ext cx="4273040" cy="4677"/>
          </a:xfrm>
          <a:prstGeom prst="line">
            <a:avLst/>
          </a:prstGeom>
          <a:ln w="22225">
            <a:solidFill>
              <a:schemeClr val="bg1"/>
            </a:solidFill>
            <a:prstDash val="sysDot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1026160" y="1585595"/>
            <a:ext cx="3996690" cy="1422400"/>
            <a:chOff x="1616" y="2497"/>
            <a:chExt cx="6294" cy="2240"/>
          </a:xfrm>
        </p:grpSpPr>
        <p:sp>
          <p:nvSpPr>
            <p:cNvPr id="5" name="矩形 4"/>
            <p:cNvSpPr/>
            <p:nvPr/>
          </p:nvSpPr>
          <p:spPr>
            <a:xfrm>
              <a:off x="1616" y="2497"/>
              <a:ext cx="6294" cy="2241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616" y="3059"/>
              <a:ext cx="6294" cy="12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CONTENTS</a:t>
              </a:r>
              <a:endParaRPr lang="en-US" altLang="zh-CN" sz="4400" b="1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8" name="菱形 7"/>
          <p:cNvSpPr/>
          <p:nvPr/>
        </p:nvSpPr>
        <p:spPr>
          <a:xfrm>
            <a:off x="1381125" y="5311140"/>
            <a:ext cx="729615" cy="729615"/>
          </a:xfrm>
          <a:prstGeom prst="diamond">
            <a:avLst/>
          </a:prstGeom>
          <a:solidFill>
            <a:srgbClr val="AFC1D3"/>
          </a:solidFill>
          <a:ln>
            <a:noFill/>
            <a:prstDash val="sysDot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en-US" altLang="zh-CN" sz="2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菱形 8"/>
          <p:cNvSpPr/>
          <p:nvPr/>
        </p:nvSpPr>
        <p:spPr>
          <a:xfrm>
            <a:off x="4293235" y="5311140"/>
            <a:ext cx="729615" cy="729615"/>
          </a:xfrm>
          <a:prstGeom prst="diamond">
            <a:avLst/>
          </a:prstGeom>
          <a:solidFill>
            <a:srgbClr val="AFC1D3"/>
          </a:solidFill>
          <a:ln>
            <a:noFill/>
            <a:prstDash val="sysDot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endParaRPr lang="zh-CN" altLang="en-US"/>
          </a:p>
        </p:txBody>
      </p:sp>
      <p:sp>
        <p:nvSpPr>
          <p:cNvPr id="10" name="菱形 9"/>
          <p:cNvSpPr/>
          <p:nvPr/>
        </p:nvSpPr>
        <p:spPr>
          <a:xfrm>
            <a:off x="7190105" y="5311140"/>
            <a:ext cx="729615" cy="729615"/>
          </a:xfrm>
          <a:prstGeom prst="diamond">
            <a:avLst/>
          </a:prstGeom>
          <a:solidFill>
            <a:srgbClr val="AFC1D3"/>
          </a:solidFill>
          <a:ln>
            <a:noFill/>
            <a:prstDash val="sysDot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endParaRPr lang="zh-CN" altLang="en-US"/>
          </a:p>
        </p:txBody>
      </p:sp>
      <p:sp>
        <p:nvSpPr>
          <p:cNvPr id="16" name="菱形 15"/>
          <p:cNvSpPr/>
          <p:nvPr/>
        </p:nvSpPr>
        <p:spPr>
          <a:xfrm>
            <a:off x="10041255" y="5311140"/>
            <a:ext cx="729615" cy="729615"/>
          </a:xfrm>
          <a:prstGeom prst="diamond">
            <a:avLst/>
          </a:prstGeom>
          <a:solidFill>
            <a:srgbClr val="AFC1D3"/>
          </a:solidFill>
          <a:ln>
            <a:noFill/>
            <a:prstDash val="sysDot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4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584200" y="4476115"/>
            <a:ext cx="2322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实验</a:t>
            </a:r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目的</a:t>
            </a:r>
            <a:endParaRPr lang="zh-CN" altLang="en-US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96945" y="4476115"/>
            <a:ext cx="2322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实验</a:t>
            </a:r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原理</a:t>
            </a:r>
            <a:endParaRPr lang="zh-CN" altLang="en-US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393815" y="4476115"/>
            <a:ext cx="2322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实验步骤</a:t>
            </a:r>
            <a:endParaRPr lang="zh-CN" altLang="en-US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244965" y="4476115"/>
            <a:ext cx="2322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实验感想</a:t>
            </a:r>
            <a:endParaRPr lang="zh-CN" altLang="en-US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heibai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6570" y="6230620"/>
            <a:ext cx="1299210" cy="462915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  <p:bldP spid="16" grpId="0" bldLvl="0" animBg="1"/>
      <p:bldP spid="23" grpId="0"/>
      <p:bldP spid="17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2199"/>
          <p:cNvPicPr>
            <a:picLocks noChangeAspect="1"/>
          </p:cNvPicPr>
          <p:nvPr/>
        </p:nvPicPr>
        <p:blipFill>
          <a:blip r:embed="rId1"/>
          <a:srcRect l="1717" r="1717" b="6117"/>
          <a:stretch>
            <a:fillRect/>
          </a:stretch>
        </p:blipFill>
        <p:spPr>
          <a:xfrm>
            <a:off x="-157480" y="0"/>
            <a:ext cx="12540615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54195" y="-137160"/>
            <a:ext cx="3483610" cy="7005955"/>
          </a:xfrm>
          <a:prstGeom prst="rect">
            <a:avLst/>
          </a:prstGeom>
          <a:solidFill>
            <a:schemeClr val="accent3">
              <a:lumMod val="20000"/>
              <a:lumOff val="8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3155950" y="471805"/>
            <a:ext cx="5913120" cy="5913120"/>
          </a:xfrm>
          <a:prstGeom prst="diamond">
            <a:avLst/>
          </a:prstGeom>
          <a:solidFill>
            <a:schemeClr val="bg1">
              <a:alpha val="73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3366770" y="701040"/>
            <a:ext cx="5457825" cy="5457825"/>
          </a:xfrm>
          <a:prstGeom prst="diamond">
            <a:avLst/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75555" y="1586230"/>
            <a:ext cx="20402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en-US" altLang="zh-CN" sz="4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026535" y="2337435"/>
            <a:ext cx="41382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实验目的</a:t>
            </a:r>
            <a:endParaRPr lang="zh-CN" altLang="en-US" sz="4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76750" y="2982595"/>
            <a:ext cx="336105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495">
              <a:defRPr/>
            </a:pPr>
            <a:r>
              <a:rPr lang="en-US" altLang="zh-CN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----</a:t>
            </a:r>
            <a:r>
              <a:rPr lang="zh-CN" altLang="en-US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在信息爆炸的时代，虚假新闻已经成为一个严重的社会问题。虚假新闻不仅误导公众，破坏社会秩序，还可能对个人、企业和国家的安全造成威胁。因此，自动化检测虚假新闻在当今时代格外具有意义和实用价值，而本次实验的目的便是机器学习来根据文本来预测新闻的真假。</a:t>
            </a:r>
            <a:endParaRPr lang="zh-CN" altLang="en-US" sz="160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5" grpId="0" bldLvl="0" animBg="1"/>
      <p:bldP spid="14" grpId="0" bldLvl="0" animBg="1"/>
      <p:bldP spid="6" grpId="0"/>
      <p:bldP spid="23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199"/>
          <p:cNvPicPr>
            <a:picLocks noChangeAspect="1"/>
          </p:cNvPicPr>
          <p:nvPr/>
        </p:nvPicPr>
        <p:blipFill>
          <a:blip r:embed="rId1"/>
          <a:srcRect l="22977" r="22723" b="6117"/>
          <a:stretch>
            <a:fillRect/>
          </a:stretch>
        </p:blipFill>
        <p:spPr>
          <a:xfrm>
            <a:off x="3471545" y="-31115"/>
            <a:ext cx="7117080" cy="6921500"/>
          </a:xfrm>
          <a:prstGeom prst="diamond">
            <a:avLst/>
          </a:prstGeom>
        </p:spPr>
      </p:pic>
      <p:pic>
        <p:nvPicPr>
          <p:cNvPr id="2" name="图片 1" descr="IMG_2199"/>
          <p:cNvPicPr>
            <a:picLocks noChangeAspect="1"/>
          </p:cNvPicPr>
          <p:nvPr/>
        </p:nvPicPr>
        <p:blipFill>
          <a:blip r:embed="rId1"/>
          <a:srcRect l="-63" r="47426" b="3848"/>
          <a:stretch>
            <a:fillRect/>
          </a:stretch>
        </p:blipFill>
        <p:spPr>
          <a:xfrm>
            <a:off x="-474980" y="0"/>
            <a:ext cx="6835775" cy="693737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-169718" y="475615"/>
            <a:ext cx="8611373" cy="5918835"/>
            <a:chOff x="-1246" y="2"/>
            <a:chExt cx="15786" cy="10850"/>
          </a:xfrm>
          <a:solidFill>
            <a:schemeClr val="bg1"/>
          </a:solidFill>
        </p:grpSpPr>
        <p:sp>
          <p:nvSpPr>
            <p:cNvPr id="8" name="矩形 7"/>
            <p:cNvSpPr/>
            <p:nvPr/>
          </p:nvSpPr>
          <p:spPr>
            <a:xfrm>
              <a:off x="-1246" y="2"/>
              <a:ext cx="11971" cy="10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直角三角形 8"/>
            <p:cNvSpPr/>
            <p:nvPr/>
          </p:nvSpPr>
          <p:spPr>
            <a:xfrm rot="13500000">
              <a:off x="6864" y="1587"/>
              <a:ext cx="7676" cy="7676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菱形 9"/>
          <p:cNvSpPr/>
          <p:nvPr/>
        </p:nvSpPr>
        <p:spPr>
          <a:xfrm>
            <a:off x="7457440" y="2684780"/>
            <a:ext cx="1467485" cy="1467485"/>
          </a:xfrm>
          <a:prstGeom prst="diamond">
            <a:avLst/>
          </a:prstGeom>
          <a:solidFill>
            <a:srgbClr val="75453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8100000" flipH="1">
            <a:off x="4553585" y="976630"/>
            <a:ext cx="4894580" cy="49009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7" name="图片 16" descr="IMG_2199"/>
          <p:cNvPicPr>
            <a:picLocks noChangeAspect="1"/>
          </p:cNvPicPr>
          <p:nvPr/>
        </p:nvPicPr>
        <p:blipFill>
          <a:blip r:embed="rId1"/>
          <a:srcRect l="14777" t="3443" r="26640" b="2674"/>
          <a:stretch>
            <a:fillRect/>
          </a:stretch>
        </p:blipFill>
        <p:spPr>
          <a:xfrm flipH="1">
            <a:off x="10871200" y="2817495"/>
            <a:ext cx="990600" cy="1208405"/>
          </a:xfrm>
          <a:prstGeom prst="chevron">
            <a:avLst/>
          </a:prstGeom>
        </p:spPr>
      </p:pic>
      <p:pic>
        <p:nvPicPr>
          <p:cNvPr id="18" name="图片 17" descr="11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5565" y="2937510"/>
            <a:ext cx="990600" cy="984885"/>
          </a:xfrm>
          <a:prstGeom prst="rect">
            <a:avLst/>
          </a:prstGeom>
        </p:spPr>
      </p:pic>
      <p:pic>
        <p:nvPicPr>
          <p:cNvPr id="25" name="图片 24" descr="heibai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570" y="6230620"/>
            <a:ext cx="1299210" cy="462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70510" y="1743075"/>
            <a:ext cx="7092315" cy="34512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 sz="2400"/>
              <a:t>给定一个信息的标题、出处、相关链接以及相关评论，尝试辨别信息真伪</a:t>
            </a:r>
            <a:endParaRPr lang="zh-CN" altLang="en-US" sz="2400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 sz="2400"/>
              <a:t>输入：信息来源、标题、超链接、评论、真伪标签（0：消息为真；1：消息 为假）。</a:t>
            </a:r>
            <a:endParaRPr lang="zh-CN" altLang="en-US" sz="2400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 sz="2400"/>
              <a:t>输出：通过</a:t>
            </a:r>
            <a:r>
              <a:rPr lang="en-US" altLang="zh-CN" sz="2400"/>
              <a:t>train.news.csv</a:t>
            </a:r>
            <a:r>
              <a:rPr lang="zh-CN" altLang="en-US" sz="2400"/>
              <a:t>进行模型训练、模型构建、训练、测试，得到模型预测的准确率（accuracy）、 精确度（precision）、召回率（recall）、ROC 曲线以及 AUC</a:t>
            </a:r>
            <a:endParaRPr lang="zh-CN" altLang="en-US" sz="2400"/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197"/>
          <p:cNvPicPr>
            <a:picLocks noChangeAspect="1"/>
          </p:cNvPicPr>
          <p:nvPr/>
        </p:nvPicPr>
        <p:blipFill>
          <a:blip r:embed="rId1"/>
          <a:srcRect t="8248" b="59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54195" y="-137160"/>
            <a:ext cx="3483610" cy="7005955"/>
          </a:xfrm>
          <a:prstGeom prst="rect">
            <a:avLst/>
          </a:prstGeom>
          <a:solidFill>
            <a:schemeClr val="accent3">
              <a:lumMod val="20000"/>
              <a:lumOff val="8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3155950" y="473075"/>
            <a:ext cx="5913120" cy="5913120"/>
          </a:xfrm>
          <a:prstGeom prst="diamond">
            <a:avLst/>
          </a:prstGeom>
          <a:solidFill>
            <a:schemeClr val="bg1">
              <a:alpha val="73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3366770" y="701040"/>
            <a:ext cx="5457825" cy="5457825"/>
          </a:xfrm>
          <a:prstGeom prst="diamond">
            <a:avLst/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75555" y="1586230"/>
            <a:ext cx="20402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en-US" altLang="zh-CN" sz="4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026535" y="2460625"/>
            <a:ext cx="41382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实验原理</a:t>
            </a:r>
            <a:endParaRPr lang="zh-CN" altLang="en-US" sz="4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76750" y="3493770"/>
            <a:ext cx="33610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495">
              <a:defRPr/>
            </a:pPr>
            <a:r>
              <a:rPr lang="zh-CN" altLang="en-US" sz="20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基于</a:t>
            </a:r>
            <a:r>
              <a:rPr lang="en-US" altLang="zh-CN" sz="20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BERT</a:t>
            </a:r>
            <a:r>
              <a:rPr lang="zh-CN" altLang="en-US" sz="20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的中文文本分类</a:t>
            </a:r>
            <a:endParaRPr lang="zh-CN" altLang="en-US" sz="200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5" grpId="0" bldLvl="0" animBg="1"/>
      <p:bldP spid="14" grpId="0" bldLvl="0" animBg="1"/>
      <p:bldP spid="6" grpId="0"/>
      <p:bldP spid="23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87020"/>
            <a:ext cx="12087860" cy="6407150"/>
          </a:xfrm>
          <a:prstGeom prst="rect">
            <a:avLst/>
          </a:prstGeom>
          <a:solidFill>
            <a:srgbClr val="DAE0E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25450" y="1025525"/>
            <a:ext cx="4736465" cy="3740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 defTabSz="912495">
              <a:defRPr/>
            </a:pPr>
            <a:r>
              <a:rPr lang="en-US" altLang="zh-CN" sz="24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   </a:t>
            </a:r>
            <a:r>
              <a:rPr lang="en-US" altLang="zh-CN" sz="24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 </a:t>
            </a:r>
            <a:r>
              <a:rPr lang="zh-CN" altLang="en-US" sz="24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在</a:t>
            </a:r>
            <a:r>
              <a:rPr lang="en-US" altLang="zh-CN" sz="24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Transformer</a:t>
            </a:r>
            <a:r>
              <a:rPr lang="zh-CN" altLang="en-US" sz="24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中，我们发现</a:t>
            </a:r>
            <a:r>
              <a:rPr lang="en-US" altLang="zh-CN" sz="24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encoder</a:t>
            </a:r>
            <a:r>
              <a:rPr lang="zh-CN" altLang="en-US" sz="24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很擅长学习到输入句的特征，那么能否让这个</a:t>
            </a:r>
            <a:r>
              <a:rPr lang="en-US" altLang="zh-CN" sz="24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encoder</a:t>
            </a:r>
            <a:r>
              <a:rPr lang="zh-CN" altLang="en-US" sz="24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堆叠起来学习语言来应对各种任务呢？</a:t>
            </a:r>
            <a:endParaRPr lang="en-US" altLang="zh-CN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  <a:p>
            <a:pPr indent="0" algn="l" defTabSz="912495" fontAlgn="auto">
              <a:lnSpc>
                <a:spcPts val="2300"/>
              </a:lnSpc>
              <a:defRPr/>
            </a:pP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     </a:t>
            </a:r>
            <a:r>
              <a:rPr lang="zh-CN" altLang="en-US" sz="24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于是，将十二层</a:t>
            </a:r>
            <a:r>
              <a:rPr lang="en-US" altLang="zh-CN" sz="24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transformer</a:t>
            </a:r>
            <a:r>
              <a:rPr lang="zh-CN" altLang="en-US" sz="24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的</a:t>
            </a:r>
            <a:r>
              <a:rPr lang="en-US" altLang="zh-CN" sz="24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encoder</a:t>
            </a:r>
            <a:r>
              <a:rPr lang="zh-CN" altLang="en-US" sz="24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堆叠起来，</a:t>
            </a:r>
            <a:r>
              <a:rPr lang="en-US" altLang="zh-CN" sz="24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BERT</a:t>
            </a:r>
            <a:r>
              <a:rPr lang="zh-CN" altLang="en-US" sz="24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出现了。</a:t>
            </a:r>
            <a:endParaRPr lang="zh-CN" altLang="en-US" sz="24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  <a:p>
            <a:pPr algn="l" defTabSz="912495">
              <a:defRPr/>
            </a:pPr>
            <a:endParaRPr lang="zh-CN" altLang="en-US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  <a:p>
            <a:pPr algn="l" defTabSz="912495">
              <a:defRPr/>
            </a:pP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          </a:t>
            </a:r>
            <a:endParaRPr lang="zh-CN" altLang="en-US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pic>
        <p:nvPicPr>
          <p:cNvPr id="9" name="图片 8" descr="heibai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6570" y="6230620"/>
            <a:ext cx="1299210" cy="46291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190" y="385445"/>
            <a:ext cx="5412105" cy="6425565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88265"/>
            <a:ext cx="6537960" cy="6995160"/>
          </a:xfrm>
          <a:prstGeom prst="rect">
            <a:avLst/>
          </a:prstGeom>
          <a:solidFill>
            <a:srgbClr val="EBEE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 flipH="1">
            <a:off x="3242945" y="-91440"/>
            <a:ext cx="8976204" cy="7039610"/>
            <a:chOff x="704" y="2"/>
            <a:chExt cx="13836" cy="10850"/>
          </a:xfrm>
          <a:solidFill>
            <a:schemeClr val="bg1"/>
          </a:solidFill>
        </p:grpSpPr>
        <p:sp>
          <p:nvSpPr>
            <p:cNvPr id="8" name="矩形 7"/>
            <p:cNvSpPr/>
            <p:nvPr/>
          </p:nvSpPr>
          <p:spPr>
            <a:xfrm>
              <a:off x="704" y="2"/>
              <a:ext cx="10021" cy="10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直角三角形 8"/>
            <p:cNvSpPr/>
            <p:nvPr/>
          </p:nvSpPr>
          <p:spPr>
            <a:xfrm rot="13500000">
              <a:off x="6864" y="1587"/>
              <a:ext cx="7676" cy="7676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 descr="IMG_2199"/>
          <p:cNvPicPr>
            <a:picLocks noChangeAspect="1"/>
          </p:cNvPicPr>
          <p:nvPr/>
        </p:nvPicPr>
        <p:blipFill>
          <a:blip r:embed="rId1"/>
          <a:srcRect l="14777" t="3443" r="26640" b="2674"/>
          <a:stretch>
            <a:fillRect/>
          </a:stretch>
        </p:blipFill>
        <p:spPr>
          <a:xfrm>
            <a:off x="476885" y="2559050"/>
            <a:ext cx="1478280" cy="1804035"/>
          </a:xfrm>
          <a:prstGeom prst="chevron">
            <a:avLst/>
          </a:prstGeom>
        </p:spPr>
      </p:pic>
      <p:sp>
        <p:nvSpPr>
          <p:cNvPr id="2" name="菱形 1"/>
          <p:cNvSpPr/>
          <p:nvPr/>
        </p:nvSpPr>
        <p:spPr>
          <a:xfrm>
            <a:off x="2720340" y="2675890"/>
            <a:ext cx="1467485" cy="1467485"/>
          </a:xfrm>
          <a:prstGeom prst="diamond">
            <a:avLst/>
          </a:prstGeom>
          <a:solidFill>
            <a:srgbClr val="75453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8" name="图片 17" descr="11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465" y="2928620"/>
            <a:ext cx="990600" cy="984885"/>
          </a:xfrm>
          <a:prstGeom prst="rect">
            <a:avLst/>
          </a:prstGeom>
        </p:spPr>
      </p:pic>
      <p:pic>
        <p:nvPicPr>
          <p:cNvPr id="5" name="图片 4" descr="heibai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570" y="6230620"/>
            <a:ext cx="1299210" cy="4629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187825" y="686435"/>
            <a:ext cx="7549515" cy="5200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FF0000"/>
                </a:solidFill>
              </a:rPr>
              <a:t>           </a:t>
            </a:r>
            <a:r>
              <a:rPr lang="zh-CN" altLang="en-US" sz="3200">
                <a:solidFill>
                  <a:srgbClr val="FF0000"/>
                </a:solidFill>
              </a:rPr>
              <a:t>为什么选择</a:t>
            </a:r>
            <a:r>
              <a:rPr lang="en-US" altLang="zh-CN" sz="3200">
                <a:solidFill>
                  <a:srgbClr val="FF0000"/>
                </a:solidFill>
              </a:rPr>
              <a:t>BERT</a:t>
            </a:r>
            <a:r>
              <a:rPr lang="zh-CN" altLang="en-US" sz="3200">
                <a:solidFill>
                  <a:srgbClr val="FF0000"/>
                </a:solidFill>
              </a:rPr>
              <a:t>模型？</a:t>
            </a:r>
            <a:endParaRPr lang="zh-CN" altLang="en-US" sz="320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>
                <a:sym typeface="+mn-ea"/>
              </a:rPr>
              <a:t>BERT模型可以利用大规模的数据进行预训练，从而获得更强的泛化能力和表示能力。预训练的数据越多，模型就越能学习到语言的本质和规律，从而在下游任务中表现更好</a:t>
            </a:r>
            <a:r>
              <a:rPr lang="zh-CN" altLang="en-US" sz="2000">
                <a:sym typeface="+mn-ea"/>
              </a:rPr>
              <a:t>，并且刷新了许多</a:t>
            </a:r>
            <a:r>
              <a:rPr lang="en-US" altLang="zh-CN" sz="2000">
                <a:sym typeface="+mn-ea"/>
              </a:rPr>
              <a:t>NLP</a:t>
            </a:r>
            <a:r>
              <a:rPr lang="zh-CN" altLang="en-US" sz="2000">
                <a:sym typeface="+mn-ea"/>
              </a:rPr>
              <a:t>任务的记录。</a:t>
            </a:r>
            <a:endParaRPr lang="zh-CN" alt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/>
              <a:t>Bidirectional Encoder Representations from</a:t>
            </a:r>
            <a:r>
              <a:rPr lang="en-US" altLang="zh-CN" sz="2000"/>
              <a:t> </a:t>
            </a:r>
            <a:r>
              <a:rPr lang="zh-CN" altLang="en-US" sz="2000"/>
              <a:t>Transformers，顾名思义，</a:t>
            </a:r>
            <a:r>
              <a:rPr lang="en-US" altLang="zh-CN" sz="2000"/>
              <a:t>BERT模型可以充分利用双向的上下文信息，而不像传统的语言模型那样只能利用单向的信息。这样可以更好地理解语言的语义和语法，捕捉词语之间的关系。</a:t>
            </a:r>
            <a:endParaRPr lang="en-US" altLang="zh-CN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/>
              <a:t>BERT模型可以通过掩码语言模型MLM（Masked Language Model）和下一句预测NSP（Next Sentence Prediction）两个目标来进行预训练，这样可以让模型学习到更多的语言知识</a:t>
            </a:r>
            <a:r>
              <a:rPr lang="zh-CN" altLang="en-US" sz="2000"/>
              <a:t>，语法等内容。</a:t>
            </a:r>
            <a:endParaRPr lang="en-US" altLang="zh-CN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/>
              <a:t>使用 Transformer 作为特征提取器，其特征提取能力远强于 LSTM</a:t>
            </a:r>
            <a:r>
              <a:rPr lang="zh-CN" altLang="en-US" sz="2000"/>
              <a:t>。</a:t>
            </a:r>
            <a:r>
              <a:rPr lang="en-US" altLang="zh-CN" sz="2000"/>
              <a:t>Bert 的双向特征融合能力也强于 ELMo.</a:t>
            </a:r>
            <a:endParaRPr lang="en-US" altLang="zh-CN" sz="2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/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87020"/>
            <a:ext cx="12087860" cy="6407150"/>
          </a:xfrm>
          <a:prstGeom prst="rect">
            <a:avLst/>
          </a:prstGeom>
          <a:solidFill>
            <a:srgbClr val="DAE0E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40665" y="1395095"/>
            <a:ext cx="4736465" cy="3740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 defTabSz="912495">
              <a:defRPr/>
            </a:pPr>
            <a:r>
              <a:rPr lang="en-US" altLang="zh-CN" sz="24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       BERT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预训练模型的下载</a:t>
            </a:r>
            <a:endParaRPr lang="zh-CN" altLang="en-US" sz="24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  <a:p>
            <a:pPr algn="l" defTabSz="912495">
              <a:defRPr/>
            </a:pPr>
            <a:endParaRPr lang="zh-CN" altLang="en-US" sz="24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  <a:p>
            <a:pPr indent="0" algn="l" defTabSz="912495" fontAlgn="auto">
              <a:lnSpc>
                <a:spcPts val="2300"/>
              </a:lnSpc>
              <a:defRPr/>
            </a:pP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     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因为我们是进行中文文本分类，因此从</a:t>
            </a: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huggingface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官网中下载</a:t>
            </a: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bert-base-chinese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预训练模型。如右图所示，我们需要下载配置文件</a:t>
            </a: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config.json,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模型</a:t>
            </a: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pytorch_model.bin,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词表</a:t>
            </a: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vocab.txt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。我们将下载好的模型保存到文件中，在程序中进行调用。（其中也有文本分类任务的代码可以参考）。</a:t>
            </a:r>
            <a:endParaRPr lang="zh-CN" altLang="en-US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  <a:p>
            <a:pPr indent="0" algn="l" defTabSz="912495" fontAlgn="auto">
              <a:lnSpc>
                <a:spcPts val="2300"/>
              </a:lnSpc>
              <a:defRPr/>
            </a:pP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     </a:t>
            </a:r>
            <a:r>
              <a:rPr lang="zh-CN" altLang="en-US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现实中几乎没有人需要亲自预训练</a:t>
            </a:r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BERT</a:t>
            </a:r>
            <a:r>
              <a:rPr lang="zh-CN" altLang="en-US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，所以</a:t>
            </a:r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BERT</a:t>
            </a:r>
            <a:r>
              <a:rPr lang="zh-CN" altLang="en-US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的重大意义除了突破很多记录之外，更重要的还有</a:t>
            </a:r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transfer learning</a:t>
            </a:r>
            <a:r>
              <a:rPr lang="zh-CN" altLang="en-US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这个概念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。</a:t>
            </a:r>
            <a:endParaRPr lang="en-US" altLang="zh-CN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  <a:p>
            <a:pPr indent="0" algn="l" defTabSz="912495" fontAlgn="auto">
              <a:lnSpc>
                <a:spcPts val="2300"/>
              </a:lnSpc>
              <a:defRPr/>
            </a:pPr>
            <a:endParaRPr lang="zh-CN" altLang="en-US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  <a:p>
            <a:pPr algn="l" defTabSz="912495">
              <a:defRPr/>
            </a:pPr>
            <a:endParaRPr lang="zh-CN" altLang="en-US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  <a:p>
            <a:pPr algn="l" defTabSz="912495">
              <a:defRPr/>
            </a:pPr>
            <a:r>
              <a:rPr lang="en-US" altLang="zh-CN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          </a:t>
            </a:r>
            <a:endParaRPr lang="zh-CN" altLang="en-US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pic>
        <p:nvPicPr>
          <p:cNvPr id="9" name="图片 8" descr="heibai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56570" y="6230620"/>
            <a:ext cx="1299210" cy="46291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135" y="474980"/>
            <a:ext cx="6689725" cy="5019040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88265"/>
            <a:ext cx="6537960" cy="6995160"/>
          </a:xfrm>
          <a:prstGeom prst="rect">
            <a:avLst/>
          </a:prstGeom>
          <a:solidFill>
            <a:srgbClr val="EBEE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 flipH="1">
            <a:off x="3215640" y="-91440"/>
            <a:ext cx="8976204" cy="7039610"/>
            <a:chOff x="704" y="2"/>
            <a:chExt cx="13836" cy="10850"/>
          </a:xfrm>
          <a:solidFill>
            <a:schemeClr val="bg1"/>
          </a:solidFill>
        </p:grpSpPr>
        <p:sp>
          <p:nvSpPr>
            <p:cNvPr id="8" name="矩形 7"/>
            <p:cNvSpPr/>
            <p:nvPr/>
          </p:nvSpPr>
          <p:spPr>
            <a:xfrm>
              <a:off x="704" y="2"/>
              <a:ext cx="10021" cy="10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直角三角形 8"/>
            <p:cNvSpPr/>
            <p:nvPr/>
          </p:nvSpPr>
          <p:spPr>
            <a:xfrm rot="13500000">
              <a:off x="6864" y="1587"/>
              <a:ext cx="7676" cy="7676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9"/>
          <p:cNvSpPr/>
          <p:nvPr/>
        </p:nvSpPr>
        <p:spPr>
          <a:xfrm>
            <a:off x="3948430" y="1318260"/>
            <a:ext cx="7350125" cy="49129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 algn="l" defTabSz="912495">
              <a:buFont typeface="Arial" panose="020B0604020202020204" pitchFamily="34" charset="0"/>
              <a:buChar char="•"/>
              <a:defRPr/>
            </a:pPr>
            <a:r>
              <a:rPr lang="en-US" altLang="zh-CN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“</a:t>
            </a:r>
            <a:r>
              <a:rPr lang="zh-CN" altLang="en-US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预训练</a:t>
            </a:r>
            <a:r>
              <a:rPr lang="en-US" altLang="zh-CN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”</a:t>
            </a:r>
            <a:r>
              <a:rPr lang="zh-CN" altLang="en-US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的做法一般是将大量低成本收集的训练数据放在一起，经过某种预训方法去学习其中的共性，然后将其中的共性“移植”到特定任务的模型中，再使用相关特定领域的少量标注数据进行微调”，这样的话，模型只需要从</a:t>
            </a:r>
            <a:r>
              <a:rPr lang="en-US" altLang="zh-CN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“</a:t>
            </a:r>
            <a:r>
              <a:rPr lang="zh-CN" altLang="en-US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共性</a:t>
            </a:r>
            <a:r>
              <a:rPr lang="en-US" altLang="zh-CN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”</a:t>
            </a:r>
            <a:r>
              <a:rPr lang="zh-CN" altLang="en-US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出发，去“学习”该特定任务的“特殊”部分即可。</a:t>
            </a:r>
            <a:endParaRPr lang="zh-CN" altLang="en-US" sz="2000" b="1">
              <a:solidFill>
                <a:schemeClr val="accent1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marL="285750" indent="-285750" algn="l" defTabSz="912495">
              <a:buFont typeface="Arial" panose="020B0604020202020204" pitchFamily="34" charset="0"/>
              <a:buChar char="•"/>
              <a:defRPr/>
            </a:pPr>
            <a:r>
              <a:rPr lang="zh-CN" altLang="en-US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举一个最简单的例子，让一个完全不懂英文的人</a:t>
            </a:r>
            <a:r>
              <a:rPr lang="en-US" altLang="zh-CN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A</a:t>
            </a:r>
            <a:r>
              <a:rPr lang="zh-CN" altLang="en-US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去做英文法律文书的关键词提取的工作会完全无法进行，但是懂英语的人</a:t>
            </a:r>
            <a:r>
              <a:rPr lang="en-US" altLang="zh-CN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B</a:t>
            </a:r>
            <a:r>
              <a:rPr lang="zh-CN" altLang="en-US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去学就会很快能够上手</a:t>
            </a:r>
            <a:endParaRPr lang="zh-CN" altLang="en-US" sz="2000" b="1">
              <a:solidFill>
                <a:schemeClr val="accent1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marL="285750" indent="-285750" algn="l" defTabSz="912495">
              <a:buFont typeface="Arial" panose="020B0604020202020204" pitchFamily="34" charset="0"/>
              <a:buChar char="•"/>
              <a:defRPr/>
            </a:pPr>
            <a:r>
              <a:rPr lang="zh-CN" altLang="en-US" sz="2000" b="1">
                <a:solidFill>
                  <a:schemeClr val="accent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因此，可以将预训练类比成学习任务分解:在上面这个例子中，如果我们直接让A去学习这样的任务，这就对应了传统的直接训练方法。如果我们先让A变成B，再让ta去学习同样的任务，那么就对应了“预训练+微调”的思路，</a:t>
            </a:r>
            <a:r>
              <a:rPr lang="en-US" altLang="zh-CN" sz="20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BERT</a:t>
            </a:r>
            <a:r>
              <a:rPr lang="zh-CN" altLang="en-US" sz="20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模型便是一个迁移学习模型，在双向深度网络的基础上做多任务学习（得到预训练模型，然后在模型的最后添加一层迁移到具体的任务上去。</a:t>
            </a:r>
            <a:endParaRPr lang="zh-CN" altLang="en-US" sz="2000" b="1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17" name="图片 16" descr="IMG_2199"/>
          <p:cNvPicPr>
            <a:picLocks noChangeAspect="1"/>
          </p:cNvPicPr>
          <p:nvPr/>
        </p:nvPicPr>
        <p:blipFill>
          <a:blip r:embed="rId1"/>
          <a:srcRect l="14777" t="3443" r="26640" b="2674"/>
          <a:stretch>
            <a:fillRect/>
          </a:stretch>
        </p:blipFill>
        <p:spPr>
          <a:xfrm>
            <a:off x="476885" y="2559050"/>
            <a:ext cx="1478280" cy="1804035"/>
          </a:xfrm>
          <a:prstGeom prst="chevron">
            <a:avLst/>
          </a:prstGeom>
        </p:spPr>
      </p:pic>
      <p:sp>
        <p:nvSpPr>
          <p:cNvPr id="2" name="菱形 1"/>
          <p:cNvSpPr/>
          <p:nvPr/>
        </p:nvSpPr>
        <p:spPr>
          <a:xfrm>
            <a:off x="2720340" y="2675890"/>
            <a:ext cx="1467485" cy="1467485"/>
          </a:xfrm>
          <a:prstGeom prst="diamond">
            <a:avLst/>
          </a:prstGeom>
          <a:solidFill>
            <a:srgbClr val="75453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8" name="图片 17" descr="11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465" y="2928620"/>
            <a:ext cx="990600" cy="984885"/>
          </a:xfrm>
          <a:prstGeom prst="rect">
            <a:avLst/>
          </a:prstGeom>
        </p:spPr>
      </p:pic>
      <p:pic>
        <p:nvPicPr>
          <p:cNvPr id="5" name="图片 4" descr="heibai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570" y="6230620"/>
            <a:ext cx="1299210" cy="4629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187825" y="219075"/>
            <a:ext cx="7498080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48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使用预训练模型有什么好处</a:t>
            </a:r>
            <a:endParaRPr lang="zh-CN" altLang="en-US" sz="4800" b="1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4.1.3"/>
</p:tagLst>
</file>

<file path=ppt/tags/tag2.xml><?xml version="1.0" encoding="utf-8"?>
<p:tagLst xmlns:p="http://schemas.openxmlformats.org/presentationml/2006/main">
  <p:tag name="PA" val="v4.1.3"/>
</p:tagLst>
</file>

<file path=ppt/tags/tag3.xml><?xml version="1.0" encoding="utf-8"?>
<p:tagLst xmlns:p="http://schemas.openxmlformats.org/presentationml/2006/main">
  <p:tag name="PA" val="v4.1.3"/>
</p:tagLst>
</file>

<file path=ppt/tags/tag4.xml><?xml version="1.0" encoding="utf-8"?>
<p:tagLst xmlns:p="http://schemas.openxmlformats.org/presentationml/2006/main">
  <p:tag name="PA" val="v4.1.3"/>
</p:tagLst>
</file>

<file path=ppt/tags/tag5.xml><?xml version="1.0" encoding="utf-8"?>
<p:tagLst xmlns:p="http://schemas.openxmlformats.org/presentationml/2006/main">
  <p:tag name="PA" val="v4.1.3"/>
</p:tagLst>
</file>

<file path=ppt/tags/tag6.xml><?xml version="1.0" encoding="utf-8"?>
<p:tagLst xmlns:p="http://schemas.openxmlformats.org/presentationml/2006/main">
  <p:tag name="PA" val="v4.1.3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commondata" val="eyJoZGlkIjoiN2Q3MjNkMTViOTc3OTc3NDc4MjE4YmVmN2FiMTMyOWMifQ=="/>
</p:tagLst>
</file>

<file path=ppt/theme/theme1.xml><?xml version="1.0" encoding="utf-8"?>
<a:theme xmlns:a="http://schemas.openxmlformats.org/drawingml/2006/main" name="Office 主题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949393"/>
    </a:accent1>
    <a:accent2>
      <a:srgbClr val="5D5C5C"/>
    </a:accent2>
    <a:accent3>
      <a:srgbClr val="949393"/>
    </a:accent3>
    <a:accent4>
      <a:srgbClr val="5D5C5C"/>
    </a:accent4>
    <a:accent5>
      <a:srgbClr val="949393"/>
    </a:accent5>
    <a:accent6>
      <a:srgbClr val="5D5C5C"/>
    </a:accent6>
    <a:hlink>
      <a:srgbClr val="949393"/>
    </a:hlink>
    <a:folHlink>
      <a:srgbClr val="5D5C5C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949393"/>
    </a:accent1>
    <a:accent2>
      <a:srgbClr val="5D5C5C"/>
    </a:accent2>
    <a:accent3>
      <a:srgbClr val="949393"/>
    </a:accent3>
    <a:accent4>
      <a:srgbClr val="5D5C5C"/>
    </a:accent4>
    <a:accent5>
      <a:srgbClr val="949393"/>
    </a:accent5>
    <a:accent6>
      <a:srgbClr val="5D5C5C"/>
    </a:accent6>
    <a:hlink>
      <a:srgbClr val="949393"/>
    </a:hlink>
    <a:folHlink>
      <a:srgbClr val="5D5C5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3643</Words>
  <Application>WPS 演示</Application>
  <PresentationFormat>宽屏</PresentationFormat>
  <Paragraphs>132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MingLiU</vt:lpstr>
      <vt:lpstr>PMingLiU-ExtB</vt:lpstr>
      <vt:lpstr>Britannic Bold</vt:lpstr>
      <vt:lpstr>Verdana</vt:lpstr>
      <vt:lpstr>Arial Unicode MS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sylviako</dc:creator>
  <cp:lastModifiedBy>微信用户</cp:lastModifiedBy>
  <cp:revision>11</cp:revision>
  <dcterms:created xsi:type="dcterms:W3CDTF">2021-08-12T09:15:00Z</dcterms:created>
  <dcterms:modified xsi:type="dcterms:W3CDTF">2023-12-22T11:07:25Z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5A71FE1E8D8947DEB9E45D0FFD73B063_12</vt:lpwstr>
  </property>
</Properties>
</file>

<file path=docProps/thumbnail.jpeg>
</file>